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6"/>
  </p:notesMasterIdLst>
  <p:handoutMasterIdLst>
    <p:handoutMasterId r:id="rId17"/>
  </p:handoutMasterIdLst>
  <p:sldIdLst>
    <p:sldId id="379" r:id="rId2"/>
    <p:sldId id="366" r:id="rId3"/>
    <p:sldId id="361" r:id="rId4"/>
    <p:sldId id="369" r:id="rId5"/>
    <p:sldId id="370" r:id="rId6"/>
    <p:sldId id="371" r:id="rId7"/>
    <p:sldId id="373" r:id="rId8"/>
    <p:sldId id="372" r:id="rId9"/>
    <p:sldId id="374" r:id="rId10"/>
    <p:sldId id="375" r:id="rId11"/>
    <p:sldId id="376" r:id="rId12"/>
    <p:sldId id="377" r:id="rId13"/>
    <p:sldId id="378" r:id="rId14"/>
    <p:sldId id="381" r:id="rId15"/>
  </p:sldIdLst>
  <p:sldSz cx="12192000" cy="6858000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805" userDrawn="1">
          <p15:clr>
            <a:srgbClr val="A4A3A4"/>
          </p15:clr>
        </p15:guide>
        <p15:guide id="3" orient="horz" pos="1067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, Katie (SEA-CRE)" initials="JK(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952"/>
    <a:srgbClr val="00FFFF"/>
    <a:srgbClr val="009999"/>
    <a:srgbClr val="DF7400"/>
    <a:srgbClr val="F89F1F"/>
    <a:srgbClr val="F8901F"/>
    <a:srgbClr val="C66919"/>
    <a:srgbClr val="FFC600"/>
    <a:srgbClr val="FF8604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7" autoAdjust="0"/>
    <p:restoredTop sz="65092" autoAdjust="0"/>
  </p:normalViewPr>
  <p:slideViewPr>
    <p:cSldViewPr snapToGrid="0">
      <p:cViewPr>
        <p:scale>
          <a:sx n="150" d="100"/>
          <a:sy n="150" d="100"/>
        </p:scale>
        <p:origin x="840" y="360"/>
      </p:cViewPr>
      <p:guideLst>
        <p:guide orient="horz" pos="2160"/>
        <p:guide orient="horz" pos="3805"/>
        <p:guide orient="horz" pos="1067"/>
        <p:guide pos="3840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2"/>
      </p:cViewPr>
      <p:guideLst>
        <p:guide orient="horz" pos="2909"/>
        <p:guide pos="2189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20E8A7-10C0-4A3F-8A5F-C23C99458661}" type="datetimeFigureOut">
              <a:rPr lang="en-US"/>
              <a:pPr>
                <a:defRPr/>
              </a:pPr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BDA8F0-F90F-480B-81BF-DD12E634F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2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981E3B-E2FD-4482-B46D-D6CD1BE21990}" type="datetimeFigureOut">
              <a:rPr lang="en-US"/>
              <a:pPr>
                <a:defRPr/>
              </a:pPr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0838" y="692150"/>
            <a:ext cx="6157912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9" rIns="92458" bIns="46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2458" tIns="46229" rIns="92458" bIns="4622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2FC391-0479-4A70-8AC8-8F764AAA7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9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77516" y="659220"/>
            <a:ext cx="11049802" cy="26831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0"/>
            </a:lvl1pPr>
            <a:lvl2pPr marL="347472" indent="0">
              <a:buNone/>
              <a:defRPr/>
            </a:lvl2pPr>
            <a:lvl3pPr marL="694944" indent="0">
              <a:buNone/>
              <a:defRPr/>
            </a:lvl3pPr>
          </a:lstStyle>
          <a:p>
            <a:pPr lvl="0"/>
            <a:r>
              <a:rPr lang="en-US" dirty="0"/>
              <a:t>&lt;Title of Presentation&gt;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7516" y="3342373"/>
            <a:ext cx="11049802" cy="1441383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 Names&gt;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29"/>
          <p:cNvSpPr>
            <a:spLocks noGrp="1"/>
          </p:cNvSpPr>
          <p:nvPr>
            <p:ph sz="quarter" idx="15" hasCustomPrompt="1"/>
          </p:nvPr>
        </p:nvSpPr>
        <p:spPr>
          <a:xfrm>
            <a:off x="577516" y="4783756"/>
            <a:ext cx="11049802" cy="1780673"/>
          </a:xfrm>
        </p:spPr>
        <p:txBody>
          <a:bodyPr>
            <a:normAutofit/>
          </a:bodyPr>
          <a:lstStyle>
            <a:lvl1pPr marL="0" indent="0" algn="ctr">
              <a:buNone/>
              <a:defRPr sz="3200" b="0"/>
            </a:lvl1pPr>
          </a:lstStyle>
          <a:p>
            <a:pPr lvl="0"/>
            <a:r>
              <a:rPr lang="en-US" dirty="0"/>
              <a:t>&lt;Affiliations&gt;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417" y="6558016"/>
            <a:ext cx="941531" cy="282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</a:t>
            </a:r>
            <a:r>
              <a:rPr lang="en-US" altLang="zh-CN" dirty="0" smtClean="0"/>
              <a:t>age</a:t>
            </a:r>
            <a:fld id="{093EF114-BD19-4E49-AF11-C346593B86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3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8BCDC2EA-BFE5-41AD-865F-F964C9DBE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485" y="75023"/>
            <a:ext cx="1050651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69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80159"/>
            <a:ext cx="5384800" cy="490798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80159"/>
            <a:ext cx="5384800" cy="490798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24255AF-6A10-49B7-8938-6D2DA2AE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485" y="75023"/>
            <a:ext cx="1050651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06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61862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7472" indent="0">
              <a:buNone/>
              <a:defRPr sz="1520" b="1"/>
            </a:lvl2pPr>
            <a:lvl3pPr marL="694944" indent="0">
              <a:buNone/>
              <a:defRPr sz="1368" b="1"/>
            </a:lvl3pPr>
            <a:lvl4pPr marL="1042416" indent="0">
              <a:buNone/>
              <a:defRPr sz="1216" b="1"/>
            </a:lvl4pPr>
            <a:lvl5pPr marL="1389888" indent="0">
              <a:buNone/>
              <a:defRPr sz="1216" b="1"/>
            </a:lvl5pPr>
            <a:lvl6pPr marL="1737360" indent="0">
              <a:buNone/>
              <a:defRPr sz="1216" b="1"/>
            </a:lvl6pPr>
            <a:lvl7pPr marL="2084832" indent="0">
              <a:buNone/>
              <a:defRPr sz="1216" b="1"/>
            </a:lvl7pPr>
            <a:lvl8pPr marL="2432304" indent="0">
              <a:buNone/>
              <a:defRPr sz="1216" b="1"/>
            </a:lvl8pPr>
            <a:lvl9pPr marL="2779776" indent="0">
              <a:buNone/>
              <a:defRPr sz="121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01625"/>
            <a:ext cx="5386917" cy="419715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16"/>
            </a:lvl6pPr>
            <a:lvl7pPr>
              <a:defRPr sz="1216"/>
            </a:lvl7pPr>
            <a:lvl8pPr>
              <a:defRPr sz="1216"/>
            </a:lvl8pPr>
            <a:lvl9pPr>
              <a:defRPr sz="1216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361862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7472" indent="0">
              <a:buNone/>
              <a:defRPr sz="1520" b="1"/>
            </a:lvl2pPr>
            <a:lvl3pPr marL="694944" indent="0">
              <a:buNone/>
              <a:defRPr sz="1368" b="1"/>
            </a:lvl3pPr>
            <a:lvl4pPr marL="1042416" indent="0">
              <a:buNone/>
              <a:defRPr sz="1216" b="1"/>
            </a:lvl4pPr>
            <a:lvl5pPr marL="1389888" indent="0">
              <a:buNone/>
              <a:defRPr sz="1216" b="1"/>
            </a:lvl5pPr>
            <a:lvl6pPr marL="1737360" indent="0">
              <a:buNone/>
              <a:defRPr sz="1216" b="1"/>
            </a:lvl6pPr>
            <a:lvl7pPr marL="2084832" indent="0">
              <a:buNone/>
              <a:defRPr sz="1216" b="1"/>
            </a:lvl7pPr>
            <a:lvl8pPr marL="2432304" indent="0">
              <a:buNone/>
              <a:defRPr sz="1216" b="1"/>
            </a:lvl8pPr>
            <a:lvl9pPr marL="2779776" indent="0">
              <a:buNone/>
              <a:defRPr sz="121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001625"/>
            <a:ext cx="5389033" cy="419715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16"/>
            </a:lvl6pPr>
            <a:lvl7pPr>
              <a:defRPr sz="1216"/>
            </a:lvl7pPr>
            <a:lvl8pPr>
              <a:defRPr sz="1216"/>
            </a:lvl8pPr>
            <a:lvl9pPr>
              <a:defRPr sz="1216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DF934AB2-FFD0-4147-9464-C44B3C46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485" y="75023"/>
            <a:ext cx="1050651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65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9F21204A-FC81-4FD4-ADBC-1BDD2F3E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485" y="75023"/>
            <a:ext cx="1050651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195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23C0F9-6A21-4D2E-81FF-6BBE16DAD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7E7A6AC4-E533-4D0B-B9DD-E16BAB3974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516" y="659220"/>
            <a:ext cx="11049802" cy="26831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0"/>
            </a:lvl1pPr>
            <a:lvl2pPr marL="347472" indent="0">
              <a:buNone/>
              <a:defRPr/>
            </a:lvl2pPr>
            <a:lvl3pPr marL="694944" indent="0">
              <a:buNone/>
              <a:defRPr/>
            </a:lvl3pPr>
          </a:lstStyle>
          <a:p>
            <a:pPr lvl="0"/>
            <a:r>
              <a:rPr lang="en-US" dirty="0"/>
              <a:t>&lt;Title of Presentation&gt;</a:t>
            </a:r>
          </a:p>
        </p:txBody>
      </p:sp>
    </p:spTree>
    <p:extLst>
      <p:ext uri="{BB962C8B-B14F-4D97-AF65-F5344CB8AC3E}">
        <p14:creationId xmlns:p14="http://schemas.microsoft.com/office/powerpoint/2010/main" val="88127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 userDrawn="1"/>
        </p:nvSpPr>
        <p:spPr>
          <a:xfrm>
            <a:off x="-9426" y="6545167"/>
            <a:ext cx="12191999" cy="307777"/>
          </a:xfrm>
          <a:prstGeom prst="rect">
            <a:avLst/>
          </a:prstGeom>
          <a:solidFill>
            <a:srgbClr val="9F1952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Demi Cond" panose="020B0706030402020204" pitchFamily="34" charset="0"/>
                <a:ea typeface="Arial" charset="0"/>
                <a:cs typeface="Arial" charset="0"/>
              </a:rPr>
              <a:t>2021 Cross Strait Radio Science and Wireless Technology Conference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        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&lt;Session&gt;-&lt;Paper#&gt;</a:t>
            </a:r>
            <a:endParaRPr lang="en-US" sz="1400" b="0" i="0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85485" y="75023"/>
            <a:ext cx="1050651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57645"/>
            <a:ext cx="10972800" cy="4941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417" y="6558016"/>
            <a:ext cx="941531" cy="282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</a:t>
            </a:r>
            <a:r>
              <a:rPr lang="en-US" altLang="zh-CN" dirty="0" smtClean="0"/>
              <a:t>age</a:t>
            </a:r>
            <a:fld id="{093EF114-BD19-4E49-AF11-C346593B86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95351" cy="149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3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8" r:id="rId3"/>
    <p:sldLayoutId id="2147483709" r:id="rId4"/>
    <p:sldLayoutId id="2147483710" r:id="rId5"/>
    <p:sldLayoutId id="2147483711" r:id="rId6"/>
  </p:sldLayoutIdLst>
  <p:hf hdr="0" dt="0"/>
  <p:txStyles>
    <p:titleStyle>
      <a:lvl1pPr algn="l" defTabSz="694944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260604" indent="-260604" algn="l" defTabSz="69494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564642" indent="-217170" algn="l" defTabSz="69494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868680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1216152" indent="-173736" algn="l" defTabSz="69494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1563624" indent="-173736" algn="l" defTabSz="69494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1911096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6pPr>
      <a:lvl7pPr marL="2258568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7pPr>
      <a:lvl8pPr marL="2606040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8pPr>
      <a:lvl9pPr marL="2953512" indent="-173736" algn="l" defTabSz="694944" rtl="0" eaLnBrk="1" latinLnBrk="0" hangingPunct="1">
        <a:spcBef>
          <a:spcPct val="20000"/>
        </a:spcBef>
        <a:buFont typeface="Arial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1pPr>
      <a:lvl2pPr marL="347472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1042416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7pPr>
      <a:lvl8pPr marL="2432304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8pPr>
      <a:lvl9pPr marL="2779776" algn="l" defTabSz="694944" rtl="0" eaLnBrk="1" latinLnBrk="0" hangingPunct="1">
        <a:defRPr sz="13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est@iee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3B3A3D-42D1-417C-8F02-7D5B1B74F0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/>
              <a:t>CSRSWTC2021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Oral Presentation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2536497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040B09-E2A3-4317-B07B-F3E096E6B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Slides should display without delay (limit use of animation)</a:t>
            </a:r>
          </a:p>
          <a:p>
            <a:r>
              <a:rPr lang="en-US" dirty="0"/>
              <a:t>Do not distract the audience with any transition effects</a:t>
            </a:r>
          </a:p>
          <a:p>
            <a:r>
              <a:rPr lang="en-US" dirty="0"/>
              <a:t>Avoid the use of slow graphics, fonts, and special effects</a:t>
            </a:r>
          </a:p>
          <a:p>
            <a:r>
              <a:rPr lang="en-US" dirty="0"/>
              <a:t>Do not use sound effects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5797A9-706A-4823-A22A-EA0CD4C82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68BC6-5D1F-444B-A123-8F51A852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Speed</a:t>
            </a:r>
          </a:p>
        </p:txBody>
      </p:sp>
    </p:spTree>
    <p:extLst>
      <p:ext uri="{BB962C8B-B14F-4D97-AF65-F5344CB8AC3E}">
        <p14:creationId xmlns:p14="http://schemas.microsoft.com/office/powerpoint/2010/main" val="3692207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241465-F329-4309-903B-4DD783AAB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diagrams 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Easy to view</a:t>
            </a:r>
          </a:p>
          <a:p>
            <a:r>
              <a:rPr lang="en-US" dirty="0"/>
              <a:t>Make all texts readable by using large fonts</a:t>
            </a:r>
          </a:p>
          <a:p>
            <a:r>
              <a:rPr lang="en-US" dirty="0"/>
              <a:t>Use all the available space </a:t>
            </a:r>
          </a:p>
          <a:p>
            <a:r>
              <a:rPr lang="en-US" dirty="0"/>
              <a:t>Do not use borders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1C8F35-B61A-41E4-BD61-88C94FC15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6AB54C-BC4B-455C-A0C6-8DAC93EDF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Diagrams</a:t>
            </a:r>
          </a:p>
        </p:txBody>
      </p:sp>
    </p:spTree>
    <p:extLst>
      <p:ext uri="{BB962C8B-B14F-4D97-AF65-F5344CB8AC3E}">
        <p14:creationId xmlns:p14="http://schemas.microsoft.com/office/powerpoint/2010/main" val="362616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8935F4-B3DE-4569-9A7C-12903382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graphs and avoid tables if possible</a:t>
            </a:r>
          </a:p>
          <a:p>
            <a:r>
              <a:rPr lang="en-US" dirty="0"/>
              <a:t>Keep graphs simple</a:t>
            </a:r>
          </a:p>
          <a:p>
            <a:r>
              <a:rPr lang="en-US" dirty="0"/>
              <a:t>Eliminate or subdue distracting grid lines</a:t>
            </a:r>
          </a:p>
          <a:p>
            <a:r>
              <a:rPr lang="en-US" dirty="0"/>
              <a:t>Use sufficiently large font sizes for axes labels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EC20E0-4536-400E-A541-C5B08C320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82E7F2-79F9-4A1E-8861-E5A577AD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808197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AFEB9A-3A7F-4979-8C44-7CB92AC16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slides simple</a:t>
            </a:r>
          </a:p>
          <a:p>
            <a:r>
              <a:rPr lang="en-US" dirty="0"/>
              <a:t>Use large fonts for high visibility</a:t>
            </a:r>
          </a:p>
          <a:p>
            <a:r>
              <a:rPr lang="en-US" dirty="0"/>
              <a:t>Use high contrast colors</a:t>
            </a:r>
          </a:p>
          <a:p>
            <a:r>
              <a:rPr lang="en-US" dirty="0"/>
              <a:t>Present the highlights, not the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C99F09-49CA-49DC-BC78-38156F59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8DB19F-9771-485C-A9FD-019C7C20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1366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THIS SLIDE IS OPTIONAL</a:t>
            </a:r>
          </a:p>
          <a:p>
            <a:pPr lvl="1"/>
            <a:r>
              <a:rPr lang="en-US" dirty="0"/>
              <a:t>Optionally add a slide with the email information for the speaker for attendees to contact with additional questions.</a:t>
            </a:r>
          </a:p>
          <a:p>
            <a:pPr lvl="1"/>
            <a:r>
              <a:rPr lang="en-US" dirty="0"/>
              <a:t>You may add this slide if you feel comfortable receiving emails with questions.</a:t>
            </a:r>
          </a:p>
          <a:p>
            <a:pPr lvl="1"/>
            <a:endParaRPr lang="en-US" dirty="0"/>
          </a:p>
          <a:p>
            <a:r>
              <a:rPr lang="en-US" dirty="0"/>
              <a:t>Example:  Contact Information for the speaker is provided below for any follow-up questions:</a:t>
            </a:r>
          </a:p>
          <a:p>
            <a:pPr lvl="1"/>
            <a:r>
              <a:rPr lang="en-US" dirty="0">
                <a:hlinkClick r:id="rId2"/>
              </a:rPr>
              <a:t>test@ieee.org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50295" y="186557"/>
            <a:ext cx="10939272" cy="914400"/>
          </a:xfrm>
        </p:spPr>
        <p:txBody>
          <a:bodyPr/>
          <a:lstStyle/>
          <a:p>
            <a:r>
              <a:rPr lang="en-US" dirty="0"/>
              <a:t>Contact Information for Further Questions</a:t>
            </a:r>
          </a:p>
        </p:txBody>
      </p:sp>
    </p:spTree>
    <p:extLst>
      <p:ext uri="{BB962C8B-B14F-4D97-AF65-F5344CB8AC3E}">
        <p14:creationId xmlns:p14="http://schemas.microsoft.com/office/powerpoint/2010/main" val="118747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F5F0-96A7-498F-B25A-00E389AE3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09792-10A3-4314-AF35-BC0A32713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provides the recommended guidelines for preparation of the </a:t>
            </a:r>
            <a:r>
              <a:rPr lang="en-US" altLang="zh-CN" dirty="0"/>
              <a:t>CSRSWTC2021</a:t>
            </a:r>
            <a:r>
              <a:rPr lang="en-US" dirty="0" smtClean="0"/>
              <a:t> O</a:t>
            </a:r>
            <a:r>
              <a:rPr lang="en-US" altLang="zh-CN" dirty="0" smtClean="0"/>
              <a:t>ral</a:t>
            </a:r>
            <a:r>
              <a:rPr lang="en-US" dirty="0" smtClean="0"/>
              <a:t> </a:t>
            </a:r>
            <a:r>
              <a:rPr lang="en-US" dirty="0"/>
              <a:t>Presentations, and is an electronic template.</a:t>
            </a:r>
          </a:p>
          <a:p>
            <a:r>
              <a:rPr lang="en-US" dirty="0"/>
              <a:t>The file you are reading has settings, colors, and fonts that make it easy to read.</a:t>
            </a:r>
          </a:p>
          <a:p>
            <a:r>
              <a:rPr lang="en-US" dirty="0"/>
              <a:t>You may edit this file and replace our slides with your presentation’s contents.</a:t>
            </a:r>
          </a:p>
        </p:txBody>
      </p:sp>
    </p:spTree>
    <p:extLst>
      <p:ext uri="{BB962C8B-B14F-4D97-AF65-F5344CB8AC3E}">
        <p14:creationId xmlns:p14="http://schemas.microsoft.com/office/powerpoint/2010/main" val="257288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7516" y="1021170"/>
            <a:ext cx="11049802" cy="2683154"/>
          </a:xfrm>
        </p:spPr>
        <p:txBody>
          <a:bodyPr>
            <a:noAutofit/>
          </a:bodyPr>
          <a:lstStyle/>
          <a:p>
            <a:r>
              <a:rPr lang="en-US" dirty="0"/>
              <a:t>Phase </a:t>
            </a:r>
            <a:r>
              <a:rPr lang="en-US" dirty="0" smtClean="0"/>
              <a:t>Effect </a:t>
            </a:r>
            <a:r>
              <a:rPr lang="en-US" dirty="0"/>
              <a:t>of </a:t>
            </a:r>
            <a:r>
              <a:rPr lang="en-US" dirty="0" smtClean="0"/>
              <a:t>Orthogonal Modes </a:t>
            </a:r>
            <a:r>
              <a:rPr lang="en-US" dirty="0"/>
              <a:t>on 3-dB </a:t>
            </a:r>
            <a:r>
              <a:rPr lang="en-US" dirty="0" smtClean="0"/>
              <a:t>Axial-Ratio </a:t>
            </a:r>
            <a:r>
              <a:rPr lang="en-US" dirty="0" err="1" smtClean="0"/>
              <a:t>Beamwidth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Circularly-Polarized Patch Antennas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>
          <a:xfrm>
            <a:off x="685099" y="3818627"/>
            <a:ext cx="10906272" cy="144138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X.-T. Yuan</a:t>
            </a:r>
            <a:r>
              <a:rPr lang="en-US" altLang="zh-CN" baseline="30000" dirty="0" smtClean="0"/>
              <a:t>1</a:t>
            </a:r>
            <a:r>
              <a:rPr lang="en-US" dirty="0" smtClean="0"/>
              <a:t>, C.-Z. Lu</a:t>
            </a:r>
            <a:r>
              <a:rPr lang="en-US" altLang="zh-CN" baseline="30000" dirty="0" smtClean="0"/>
              <a:t>1</a:t>
            </a:r>
            <a:r>
              <a:rPr lang="en-US" dirty="0" smtClean="0"/>
              <a:t>, X. Zhang</a:t>
            </a:r>
            <a:r>
              <a:rPr lang="en-US" altLang="zh-CN" baseline="30000" dirty="0"/>
              <a:t>1</a:t>
            </a:r>
            <a:r>
              <a:rPr lang="en-US" dirty="0" smtClean="0"/>
              <a:t>, L. Zhu</a:t>
            </a:r>
            <a:r>
              <a:rPr lang="en-US" altLang="zh-CN" baseline="30000" dirty="0" smtClean="0"/>
              <a:t>2</a:t>
            </a:r>
            <a:r>
              <a:rPr lang="en-US" dirty="0" smtClean="0"/>
              <a:t>, G.-L. Huang</a:t>
            </a:r>
            <a:r>
              <a:rPr lang="en-US" altLang="zh-CN" baseline="30000" dirty="0" smtClean="0"/>
              <a:t>1</a:t>
            </a:r>
            <a:r>
              <a:rPr lang="en-US" dirty="0" smtClean="0"/>
              <a:t>,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T. Yuan</a:t>
            </a:r>
            <a:r>
              <a:rPr lang="en-US" altLang="zh-CN" baseline="30000" dirty="0"/>
              <a:t>1</a:t>
            </a:r>
            <a:r>
              <a:rPr lang="en-US" dirty="0" smtClean="0"/>
              <a:t>, and W. Zou</a:t>
            </a:r>
            <a:r>
              <a:rPr lang="en-US" altLang="zh-CN" baseline="30000" dirty="0"/>
              <a:t>1</a:t>
            </a:r>
            <a:endParaRPr lang="en-US" baseline="30000" dirty="0"/>
          </a:p>
        </p:txBody>
      </p:sp>
      <p:sp>
        <p:nvSpPr>
          <p:cNvPr id="8" name="Text Placeholder 7"/>
          <p:cNvSpPr>
            <a:spLocks noGrp="1"/>
          </p:cNvSpPr>
          <p:nvPr>
            <p:ph sz="quarter" idx="15"/>
          </p:nvPr>
        </p:nvSpPr>
        <p:spPr>
          <a:xfrm>
            <a:off x="577516" y="5145707"/>
            <a:ext cx="11049802" cy="117889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baseline="30000" dirty="0" smtClean="0"/>
              <a:t>1</a:t>
            </a:r>
            <a:r>
              <a:rPr lang="en-US" altLang="zh-CN" dirty="0" smtClean="0"/>
              <a:t>Shenzhen University</a:t>
            </a:r>
            <a:r>
              <a:rPr lang="en-US" dirty="0" smtClean="0"/>
              <a:t>, S</a:t>
            </a:r>
            <a:r>
              <a:rPr lang="en-US" altLang="zh-CN" dirty="0" smtClean="0"/>
              <a:t>henzhen</a:t>
            </a:r>
            <a:r>
              <a:rPr lang="en-US" dirty="0" smtClean="0"/>
              <a:t>, </a:t>
            </a:r>
            <a:r>
              <a:rPr lang="en-US" dirty="0"/>
              <a:t>China</a:t>
            </a:r>
          </a:p>
          <a:p>
            <a:pPr>
              <a:spcBef>
                <a:spcPts val="600"/>
              </a:spcBef>
            </a:pPr>
            <a:r>
              <a:rPr lang="en-US" baseline="30000" dirty="0" smtClean="0"/>
              <a:t>2</a:t>
            </a:r>
            <a:r>
              <a:rPr lang="en-US" dirty="0" smtClean="0"/>
              <a:t>U</a:t>
            </a:r>
            <a:r>
              <a:rPr lang="en-US" altLang="zh-CN" dirty="0" smtClean="0"/>
              <a:t>niversity of Macau</a:t>
            </a:r>
            <a:r>
              <a:rPr lang="en-US" dirty="0" smtClean="0"/>
              <a:t>, </a:t>
            </a:r>
            <a:r>
              <a:rPr lang="en-US" altLang="zh-CN" dirty="0"/>
              <a:t>Macau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69042">
            <a:off x="8629340" y="1319022"/>
            <a:ext cx="355752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50070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C82231-0085-44A7-BA35-B778E0A0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Affiliation logos are allowed only on the title slide</a:t>
            </a:r>
          </a:p>
          <a:p>
            <a:r>
              <a:rPr lang="en-US" dirty="0"/>
              <a:t>Edit the slide master to list your session and paper designation</a:t>
            </a:r>
          </a:p>
          <a:p>
            <a:r>
              <a:rPr lang="en-US" dirty="0"/>
              <a:t>For example: </a:t>
            </a:r>
            <a:r>
              <a:rPr lang="en-US" dirty="0" smtClean="0"/>
              <a:t>T</a:t>
            </a:r>
            <a:r>
              <a:rPr lang="en-US" altLang="zh-CN" dirty="0" smtClean="0"/>
              <a:t>u</a:t>
            </a:r>
            <a:r>
              <a:rPr lang="en-US" dirty="0" smtClean="0"/>
              <a:t>1E </a:t>
            </a:r>
            <a:r>
              <a:rPr lang="en-US" dirty="0"/>
              <a:t>- 4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2BB119-0844-4B42-99FB-EBF73B2AB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5A0967A-24C7-484A-BD3B-FC2F74E8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the Slide Master!!!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8024BB5-F681-4521-843C-7F06496A6D29}"/>
              </a:ext>
            </a:extLst>
          </p:cNvPr>
          <p:cNvCxnSpPr>
            <a:cxnSpLocks/>
          </p:cNvCxnSpPr>
          <p:nvPr/>
        </p:nvCxnSpPr>
        <p:spPr>
          <a:xfrm>
            <a:off x="4497572" y="3561907"/>
            <a:ext cx="1371600" cy="2870791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77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BF7061-714F-476E-92BA-C2F6AF20D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Title slide </a:t>
            </a:r>
          </a:p>
          <a:p>
            <a:r>
              <a:rPr lang="en-US" dirty="0"/>
              <a:t>Outline slide of your talk</a:t>
            </a:r>
          </a:p>
          <a:p>
            <a:r>
              <a:rPr lang="en-US" dirty="0"/>
              <a:t>Introduction / Motivation / Problems or Challenges</a:t>
            </a:r>
          </a:p>
          <a:p>
            <a:r>
              <a:rPr lang="en-US" dirty="0"/>
              <a:t>Details of the work</a:t>
            </a:r>
          </a:p>
          <a:p>
            <a:r>
              <a:rPr lang="en-US" dirty="0"/>
              <a:t>State how your results compare to other reported work</a:t>
            </a:r>
          </a:p>
          <a:p>
            <a:r>
              <a:rPr lang="en-US" dirty="0"/>
              <a:t>Conclusion slide</a:t>
            </a:r>
          </a:p>
          <a:p>
            <a:r>
              <a:rPr lang="en-US" dirty="0"/>
              <a:t>Backup slides if desired</a:t>
            </a:r>
          </a:p>
          <a:p>
            <a:r>
              <a:rPr lang="en-US" dirty="0"/>
              <a:t>Remember to leave time for questions as part of your timeslot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32A78-6AA4-4E01-BFB2-431B83B34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C35484-F155-4215-BE65-1B9BB602F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Presentation Flow</a:t>
            </a:r>
          </a:p>
        </p:txBody>
      </p:sp>
    </p:spTree>
    <p:extLst>
      <p:ext uri="{BB962C8B-B14F-4D97-AF65-F5344CB8AC3E}">
        <p14:creationId xmlns:p14="http://schemas.microsoft.com/office/powerpoint/2010/main" val="422098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35E64B-1B0D-4273-AC14-DF09B8A6A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short phrases, not long sentences  </a:t>
            </a:r>
          </a:p>
          <a:p>
            <a:r>
              <a:rPr lang="en-US" dirty="0"/>
              <a:t>Use Arial 32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1st sub-bullet 28 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en-US" dirty="0"/>
              <a:t>2nd sub-bullet 24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/>
              <a:t>Don’t use font size smaller than Arial 24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sz="2000" dirty="0"/>
              <a:t>This font is 20 pt.  Fonts that are smaller than 20 </a:t>
            </a:r>
            <a:r>
              <a:rPr lang="en-US" sz="2000" dirty="0" err="1"/>
              <a:t>pt</a:t>
            </a:r>
            <a:r>
              <a:rPr lang="en-US" sz="2000" dirty="0"/>
              <a:t> cannot read by people in the back of the room.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BA220E-A9F8-4506-9FA5-B1E57C46B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12D353E-8D49-4A82-9CCA-763E158A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Guidelines</a:t>
            </a:r>
          </a:p>
        </p:txBody>
      </p:sp>
    </p:spTree>
    <p:extLst>
      <p:ext uri="{BB962C8B-B14F-4D97-AF65-F5344CB8AC3E}">
        <p14:creationId xmlns:p14="http://schemas.microsoft.com/office/powerpoint/2010/main" val="260347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E7F6AF-FAB7-4F26-ACEA-548A9C8E7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 time for one slide is 1 to 2 minutes</a:t>
            </a:r>
          </a:p>
          <a:p>
            <a:r>
              <a:rPr lang="en-US" dirty="0"/>
              <a:t>Each slide should have a title</a:t>
            </a:r>
          </a:p>
          <a:p>
            <a:r>
              <a:rPr lang="en-US" dirty="0"/>
              <a:t>Ideally limit to ~ 9 lines of text</a:t>
            </a:r>
          </a:p>
          <a:p>
            <a:r>
              <a:rPr lang="en-US" dirty="0"/>
              <a:t>Ideally limit to ~ 7 words per line</a:t>
            </a:r>
          </a:p>
          <a:p>
            <a:r>
              <a:rPr lang="en-US" dirty="0"/>
              <a:t>Slides sized for “On Screen Show”</a:t>
            </a:r>
          </a:p>
          <a:p>
            <a:r>
              <a:rPr lang="en-US" dirty="0"/>
              <a:t>Slide orientation:  Landscape (16:9)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36204B-6E21-4667-80BB-AAB6CA7F8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2CAED9-8048-4618-8556-765BC11F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Guidelines (Cont’d)</a:t>
            </a:r>
          </a:p>
        </p:txBody>
      </p:sp>
    </p:spTree>
    <p:extLst>
      <p:ext uri="{BB962C8B-B14F-4D97-AF65-F5344CB8AC3E}">
        <p14:creationId xmlns:p14="http://schemas.microsoft.com/office/powerpoint/2010/main" val="370845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C46E9B-2051-418B-8076-4756EC1C9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Careful with use of:</a:t>
            </a:r>
          </a:p>
          <a:p>
            <a:pPr lvl="1"/>
            <a:r>
              <a:rPr lang="en-US" dirty="0"/>
              <a:t>Wingdings</a:t>
            </a:r>
          </a:p>
          <a:p>
            <a:pPr lvl="1"/>
            <a:r>
              <a:rPr lang="en-US" dirty="0"/>
              <a:t>MS Line Draw</a:t>
            </a:r>
          </a:p>
          <a:p>
            <a:pPr lvl="1"/>
            <a:r>
              <a:rPr lang="en-US" dirty="0"/>
              <a:t>Monotype Sorts</a:t>
            </a:r>
          </a:p>
          <a:p>
            <a:pPr lvl="1"/>
            <a:r>
              <a:rPr lang="en-US" dirty="0"/>
              <a:t>Symbol fonts</a:t>
            </a:r>
          </a:p>
          <a:p>
            <a:pPr lvl="1"/>
            <a:r>
              <a:rPr lang="en-US" dirty="0"/>
              <a:t>Asian language fonts</a:t>
            </a:r>
          </a:p>
          <a:p>
            <a:r>
              <a:rPr lang="en-US" dirty="0"/>
              <a:t>Please embed TrueType fonts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4D9574-B512-4F03-92F8-6F891651B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2A65CF-9022-47A1-A5F8-411C2D94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Fonts or Symbols</a:t>
            </a:r>
          </a:p>
        </p:txBody>
      </p:sp>
    </p:spTree>
    <p:extLst>
      <p:ext uri="{BB962C8B-B14F-4D97-AF65-F5344CB8AC3E}">
        <p14:creationId xmlns:p14="http://schemas.microsoft.com/office/powerpoint/2010/main" val="429322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5161E-E18B-4594-811B-93FB76881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high contrast font colors</a:t>
            </a:r>
          </a:p>
          <a:p>
            <a:r>
              <a:rPr lang="en-US" dirty="0"/>
              <a:t>Use dark lines/text on a light background</a:t>
            </a:r>
          </a:p>
          <a:p>
            <a:r>
              <a:rPr lang="en-US" dirty="0"/>
              <a:t>Foreground:  Black, </a:t>
            </a:r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</a:t>
            </a:r>
          </a:p>
          <a:p>
            <a:r>
              <a:rPr lang="en-US" dirty="0"/>
              <a:t>Background:  White</a:t>
            </a:r>
          </a:p>
          <a:p>
            <a:r>
              <a:rPr lang="en-US" dirty="0"/>
              <a:t>Caution:  </a:t>
            </a:r>
            <a:r>
              <a:rPr lang="en-US" dirty="0">
                <a:solidFill>
                  <a:srgbClr val="FFFF00"/>
                </a:solidFill>
              </a:rPr>
              <a:t>yellow</a:t>
            </a:r>
            <a:r>
              <a:rPr lang="en-US" dirty="0"/>
              <a:t>,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grey</a:t>
            </a:r>
            <a:r>
              <a:rPr lang="en-US" dirty="0"/>
              <a:t>, or </a:t>
            </a:r>
            <a:r>
              <a:rPr lang="en-US" dirty="0">
                <a:solidFill>
                  <a:srgbClr val="00FFFF"/>
                </a:solidFill>
              </a:rPr>
              <a:t>cyan</a:t>
            </a:r>
            <a:r>
              <a:rPr lang="en-US" dirty="0"/>
              <a:t> lettering and lines are unreadable when projected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54131E-EC34-407D-AA52-0F5A0919C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3EF114-BD19-4E49-AF11-C346593B86D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5FB8D6D-F33C-42B9-A45C-0137828C5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Contrast</a:t>
            </a:r>
          </a:p>
        </p:txBody>
      </p:sp>
    </p:spTree>
    <p:extLst>
      <p:ext uri="{BB962C8B-B14F-4D97-AF65-F5344CB8AC3E}">
        <p14:creationId xmlns:p14="http://schemas.microsoft.com/office/powerpoint/2010/main" val="4285880217"/>
      </p:ext>
    </p:extLst>
  </p:cSld>
  <p:clrMapOvr>
    <a:masterClrMapping/>
  </p:clrMapOvr>
</p:sld>
</file>

<file path=ppt/theme/theme1.xml><?xml version="1.0" encoding="utf-8"?>
<a:theme xmlns:a="http://schemas.openxmlformats.org/drawingml/2006/main" name="IMS2017_OP_r1ac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S2017_OP_r1ac" id="{E254AC6C-FA64-4698-934A-7A976E7E81ED}" vid="{877A9143-CBFC-4C11-BE25-6AA951D0C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15326</TotalTime>
  <Words>548</Words>
  <Application>Microsoft Office PowerPoint</Application>
  <PresentationFormat>宽屏</PresentationFormat>
  <Paragraphs>93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华文楷体</vt:lpstr>
      <vt:lpstr>Arial</vt:lpstr>
      <vt:lpstr>Calibri</vt:lpstr>
      <vt:lpstr>Franklin Gothic Book</vt:lpstr>
      <vt:lpstr>Franklin Gothic Demi Cond</vt:lpstr>
      <vt:lpstr>Tahoma</vt:lpstr>
      <vt:lpstr>IMS2017_OP_r1ac</vt:lpstr>
      <vt:lpstr>PowerPoint 演示文稿</vt:lpstr>
      <vt:lpstr>Purpose of this Presentation</vt:lpstr>
      <vt:lpstr>PowerPoint 演示文稿</vt:lpstr>
      <vt:lpstr>Edit the Slide Master!!!</vt:lpstr>
      <vt:lpstr>Typical Presentation Flow</vt:lpstr>
      <vt:lpstr>Style Guidelines</vt:lpstr>
      <vt:lpstr>Style Guidelines (Cont’d)</vt:lpstr>
      <vt:lpstr>Special Fonts or Symbols</vt:lpstr>
      <vt:lpstr>Contrast</vt:lpstr>
      <vt:lpstr>Display Speed</vt:lpstr>
      <vt:lpstr>Diagrams</vt:lpstr>
      <vt:lpstr>Graphs</vt:lpstr>
      <vt:lpstr>Summary</vt:lpstr>
      <vt:lpstr>Contact Information for Further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sleistner</dc:creator>
  <cp:lastModifiedBy>Jin Li</cp:lastModifiedBy>
  <cp:revision>623</cp:revision>
  <cp:lastPrinted>2015-10-12T17:01:40Z</cp:lastPrinted>
  <dcterms:created xsi:type="dcterms:W3CDTF">2011-11-17T21:50:28Z</dcterms:created>
  <dcterms:modified xsi:type="dcterms:W3CDTF">2021-07-19T11:00:00Z</dcterms:modified>
</cp:coreProperties>
</file>